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86" r:id="rId5"/>
    <p:sldId id="267" r:id="rId6"/>
    <p:sldId id="279" r:id="rId7"/>
    <p:sldId id="280" r:id="rId8"/>
    <p:sldId id="281" r:id="rId9"/>
    <p:sldId id="283" r:id="rId10"/>
    <p:sldId id="282" r:id="rId11"/>
    <p:sldId id="269" r:id="rId12"/>
    <p:sldId id="273" r:id="rId13"/>
    <p:sldId id="275" r:id="rId14"/>
    <p:sldId id="276" r:id="rId15"/>
  </p:sldIdLst>
  <p:sldSz cx="9144000" cy="6858000" type="screen4x3"/>
  <p:notesSz cx="6858000" cy="9144000"/>
  <p:embeddedFontLst>
    <p:embeddedFont>
      <p:font typeface="Acumin Pro" panose="020B0604020202020204" charset="0"/>
      <p:regular r:id="rId16"/>
      <p:bold r:id="rId17"/>
      <p:italic r:id="rId18"/>
      <p:boldItalic r:id="rId19"/>
    </p:embeddedFont>
    <p:embeddedFont>
      <p:font typeface="Acumin Pro ExtraCondensed" panose="020B0604020202020204" charset="0"/>
      <p:regular r:id="rId20"/>
      <p:bold r:id="rId21"/>
      <p:italic r:id="rId22"/>
      <p:boldItalic r:id="rId23"/>
    </p:embeddedFont>
    <p:embeddedFont>
      <p:font typeface="Acumin Pro ExtraCondensed Smbd" panose="020B0604020202020204" charset="0"/>
      <p:regular r:id="rId24"/>
      <p:bold r:id="rId25"/>
      <p:italic r:id="rId26"/>
      <p:boldItalic r:id="rId27"/>
    </p:embeddedFont>
    <p:embeddedFont>
      <p:font typeface="Acumin Pro Medium" panose="020B0604020202020204" charset="0"/>
      <p:regular r:id="rId28"/>
      <p:italic r:id="rId29"/>
    </p:embeddedFont>
    <p:embeddedFont>
      <p:font typeface="Acumin Pro Semibold" panose="020B0604020202020204" charset="0"/>
      <p:regular r:id="rId30"/>
      <p:bold r:id="rId31"/>
      <p:italic r:id="rId32"/>
      <p:boldItalic r:id="rId33"/>
    </p:embeddedFont>
    <p:embeddedFont>
      <p:font typeface="Acumin Pro SemiCondensed" panose="020B0604020202020204" charset="0"/>
      <p:regular r:id="rId34"/>
      <p:bold r:id="rId35"/>
      <p:italic r:id="rId36"/>
      <p:boldItalic r:id="rId37"/>
    </p:embeddedFont>
    <p:embeddedFont>
      <p:font typeface="United Sans Cd Md" charset="0"/>
      <p:regular r:id="rId38"/>
    </p:embeddedFont>
    <p:embeddedFont>
      <p:font typeface="United Sans Reg Medium" panose="020B0604020202020204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5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gradstudents.com/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Engr/Academics/Graduate/ProfessionalDevelopment/conference-travel-g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ineering.purdue.edu/ME/Graduate/OnCampus/Funding/Awards" TargetMode="External"/><Relationship Id="rId5" Type="http://schemas.openxmlformats.org/officeDocument/2006/relationships/hyperlink" Target="https://www.purdue.edu/academics/ogsps/fellowship/funding-resources-for-students/fellowships/" TargetMode="External"/><Relationship Id="rId4" Type="http://schemas.openxmlformats.org/officeDocument/2006/relationships/hyperlink" Target="https://engineering.purdue.edu/Engr/Academics/Graduate/fellowship-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cademicRequirements" TargetMode="External"/><Relationship Id="rId2" Type="http://schemas.openxmlformats.org/officeDocument/2006/relationships/hyperlink" Target="https://www.purdue.edu/academics/ogsps/research/rcr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AboutUs/Safety" TargetMode="External"/><Relationship Id="rId4" Type="http://schemas.openxmlformats.org/officeDocument/2006/relationships/hyperlink" Target="https://engineering.purdue.edu/ME/Graduate/OnCampus/TimeLimit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cademics/ogsps/professional-development/" TargetMode="External"/><Relationship Id="rId3" Type="http://schemas.openxmlformats.org/officeDocument/2006/relationships/hyperlink" Target="mailto:mebostaff@groups.purdue.edu" TargetMode="External"/><Relationship Id="rId7" Type="http://schemas.openxmlformats.org/officeDocument/2006/relationships/hyperlink" Target="https://www.purdue.edu/academics/ogsps/fellowship/funding-resources-for-students/fellowships/" TargetMode="External"/><Relationship Id="rId12" Type="http://schemas.openxmlformats.org/officeDocument/2006/relationships/hyperlink" Target="https://www.purdue.edu/odos/sls/index.html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10" Type="http://schemas.openxmlformats.org/officeDocument/2006/relationships/hyperlink" Target="https://www.purdue.edu/auxiliary-services/indianapolis/index.php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book/Bookings-I9VerificationCenter@purdue.ed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gineering.purdue.edu/Engr/AboutUs/Administration/BusinessOffice/employmen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Engr/AboutUs/Administration/BusinessOffice" TargetMode="External"/><Relationship Id="rId3" Type="http://schemas.openxmlformats.org/officeDocument/2006/relationships/hyperlink" Target="mailto:engremployment@purdrue.edu" TargetMode="External"/><Relationship Id="rId7" Type="http://schemas.openxmlformats.org/officeDocument/2006/relationships/hyperlink" Target="mailto:hr@purdue.edu" TargetMode="External"/><Relationship Id="rId2" Type="http://schemas.openxmlformats.org/officeDocument/2006/relationships/hyperlink" Target="mailto:mebo@groups.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urduetravel@purdue.edu" TargetMode="External"/><Relationship Id="rId5" Type="http://schemas.openxmlformats.org/officeDocument/2006/relationships/hyperlink" Target="mailto:engrprocure@purdue.edu" TargetMode="External"/><Relationship Id="rId4" Type="http://schemas.openxmlformats.org/officeDocument/2006/relationships/hyperlink" Target="mailto:engrcard@purdue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Registration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2025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5401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3.4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after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POS coursework but before 2 years from admission term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Final 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2"/>
              </a:rPr>
              <a:t>CoE</a:t>
            </a:r>
            <a:r>
              <a:rPr lang="en-US" dirty="0">
                <a:hlinkClick r:id="rId2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3"/>
              </a:rPr>
              <a:t>Purdue Graduate Student Government Grants </a:t>
            </a:r>
            <a:r>
              <a:rPr lang="en-US" sz="1600" i="1" dirty="0"/>
              <a:t>(travel, professional development, symposium, childcare,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list </a:t>
            </a:r>
            <a:endParaRPr lang="en-US" dirty="0"/>
          </a:p>
          <a:p>
            <a:r>
              <a:rPr lang="en-US" dirty="0">
                <a:hlinkClick r:id="rId5"/>
              </a:rPr>
              <a:t>Fellowship Office list 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6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7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Brightspace, course available from January 6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– March 17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05319"/>
            <a:ext cx="8017398" cy="4823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OGSPS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2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78065"/>
            <a:ext cx="8017398" cy="500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2797689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Welcome by Dr. Nicole Key, Associate Head for Graduate Studies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ME Graduate Office Staff &amp; Overview of Graduate Program</a:t>
            </a:r>
            <a:br>
              <a:rPr lang="en-US" sz="1600" b="0" dirty="0"/>
            </a:br>
            <a:r>
              <a:rPr lang="en-US" sz="1600" b="0" dirty="0"/>
              <a:t>             </a:t>
            </a:r>
            <a:br>
              <a:rPr lang="en-US" sz="1600" b="0" dirty="0"/>
            </a:br>
            <a:r>
              <a:rPr lang="en-US" sz="1600" b="0" dirty="0"/>
              <a:t>Intro of ME Graduate Student Organization, by OMEGA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      </a:t>
            </a:r>
            <a:r>
              <a:rPr lang="en-US" sz="1600" i="1" dirty="0">
                <a:highlight>
                  <a:srgbClr val="FFFF00"/>
                </a:highlight>
              </a:rPr>
              <a:t>Temporary I-9 verification center</a:t>
            </a:r>
            <a:r>
              <a:rPr lang="en-US" sz="1600" i="1" dirty="0"/>
              <a:t>: Black Cultural Center, 1100 3rd St. </a:t>
            </a:r>
          </a:p>
          <a:p>
            <a:pPr marL="0" indent="0">
              <a:buNone/>
            </a:pPr>
            <a:r>
              <a:rPr lang="en-US" sz="1600" i="1" dirty="0"/>
              <a:t>      9 a.m. – 4 p.m. from January 6</a:t>
            </a:r>
            <a:r>
              <a:rPr lang="en-US" sz="1600" i="1" baseline="30000" dirty="0"/>
              <a:t>th</a:t>
            </a:r>
            <a:r>
              <a:rPr lang="en-US" sz="1600" i="1" dirty="0"/>
              <a:t> – 17</a:t>
            </a:r>
            <a:r>
              <a:rPr lang="en-US" sz="1600" i="1" baseline="30000" dirty="0"/>
              <a:t>th</a:t>
            </a:r>
            <a:r>
              <a:rPr lang="en-US" sz="1600" i="1" dirty="0"/>
              <a:t> </a:t>
            </a:r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TA/RAs, fellowships being administered as assistantships (Andrews)</a:t>
            </a:r>
          </a:p>
          <a:p>
            <a:r>
              <a:rPr lang="en-US" dirty="0"/>
              <a:t>True fellowships receive insurance supplement in 2 paychecks (ME dept. fellowships like Adelberg, </a:t>
            </a:r>
            <a:r>
              <a:rPr lang="en-US" dirty="0" err="1"/>
              <a:t>Arrasmith</a:t>
            </a:r>
            <a:r>
              <a:rPr lang="en-US" dirty="0"/>
              <a:t>, Cordier, Ingersoll-Rand, Winkelman), select domestic/international student insurance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Hours: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4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mebo@groups.purdue.edu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3"/>
              </a:rPr>
              <a:t>engremployment@purdrue.edu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 Card: </a:t>
            </a:r>
            <a:r>
              <a:rPr lang="en-US" dirty="0">
                <a:hlinkClick r:id="rId4"/>
              </a:rPr>
              <a:t>engrcard@purdue.edu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5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6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7"/>
              </a:rPr>
              <a:t>hr@purdue.edu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8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(exchange or online)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600-level WL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600-level WL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41622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>
                <a:highlight>
                  <a:srgbClr val="FFFF00"/>
                </a:highlight>
              </a:rPr>
              <a:t>See offering campus &amp; schedule type</a:t>
            </a:r>
          </a:p>
          <a:p>
            <a:pPr marL="0" lv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West Lafayette </a:t>
            </a:r>
            <a:r>
              <a:rPr lang="en-US" sz="2100" b="1"/>
              <a:t>or Indianapolis </a:t>
            </a:r>
            <a:r>
              <a:rPr lang="en-US" sz="2100"/>
              <a:t>– </a:t>
            </a:r>
            <a:r>
              <a:rPr lang="en-US" sz="2100" dirty="0"/>
              <a:t>showing classroom, schedule type can be lecture/laboratory/individual study/research, for residential students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0000"/>
                </a:solidFill>
              </a:rPr>
              <a:t>West Lafayette </a:t>
            </a:r>
            <a:r>
              <a:rPr lang="en-US" sz="2100" dirty="0">
                <a:solidFill>
                  <a:srgbClr val="000000"/>
                </a:solidFill>
              </a:rPr>
              <a:t>– showing distance learning as schedule type, ONC/OL as section, for residential students to access lectures online but take exams in person, instructor’s approval </a:t>
            </a:r>
            <a:r>
              <a:rPr lang="en-US" sz="2100" i="1" dirty="0">
                <a:solidFill>
                  <a:srgbClr val="000000"/>
                </a:solidFill>
              </a:rPr>
              <a:t>(internship/other needs)</a:t>
            </a:r>
            <a:endParaRPr lang="en-US" sz="2100" i="1" dirty="0"/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100" b="1" dirty="0"/>
              <a:t>West Lafayette Continuing Ed </a:t>
            </a:r>
            <a:r>
              <a:rPr lang="en-US" sz="2100" dirty="0"/>
              <a:t>– showing distance learning as schedule type, EPE/DY as section, for online program students only.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Math/Engineering EPE sections have been removed from scheduling assistant for residentials, MGMT DY sections are not)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3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4203</TotalTime>
  <Words>1344</Words>
  <Application>Microsoft Office PowerPoint</Application>
  <PresentationFormat>On-screen Show (4:3)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Acumin Pro Medium</vt:lpstr>
      <vt:lpstr>United Sans Reg Medium</vt:lpstr>
      <vt:lpstr>Acumin Pro Semibold</vt:lpstr>
      <vt:lpstr>Acumin Pro</vt:lpstr>
      <vt:lpstr>United Sans Cd Md</vt:lpstr>
      <vt:lpstr>Acumin Pro SemiCondensed</vt:lpstr>
      <vt:lpstr>Acumin Pro ExtraCondensed Smbd</vt:lpstr>
      <vt:lpstr>Acumin Pro ExtraCondensed</vt:lpstr>
      <vt:lpstr>Wingdings</vt:lpstr>
      <vt:lpstr>Purdue1</vt:lpstr>
      <vt:lpstr>Spring 2025 Mechanical Engineering NEW Graduate STUDENT orientation </vt:lpstr>
      <vt:lpstr>Agenda  Welcome by Dr. Nicole Key, Associate Head for Graduate Studies  Intro of ME Graduate Office Staff &amp; Overview of Graduate Program               Intro of ME Graduate Student Organization, by OMEGA  Q&amp;A   </vt:lpstr>
      <vt:lpstr>CoE Employment Center</vt:lpstr>
      <vt:lpstr>Business Office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205</cp:revision>
  <dcterms:created xsi:type="dcterms:W3CDTF">2020-06-22T02:53:13Z</dcterms:created>
  <dcterms:modified xsi:type="dcterms:W3CDTF">2025-01-06T16:27:41Z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2024-01-03T15:57:57Z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0dceb105-6122-4e30-a8d9-b20d53c7583b</vt:lpwstr>
  </property>
  <property fmtid="{D5CDD505-2E9C-101B-9397-08002B2CF9AE}" pid="8" name="MSIP_Label_4044bd30-2ed7-4c9d-9d12-46200872a97b_ContentBits">
    <vt:lpwstr>0</vt:lpwstr>
  </property>
</Properties>
</file>